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256" r:id="rId2"/>
    <p:sldId id="258" r:id="rId3"/>
    <p:sldId id="260" r:id="rId4"/>
    <p:sldId id="259" r:id="rId5"/>
    <p:sldId id="269" r:id="rId6"/>
    <p:sldId id="275" r:id="rId7"/>
    <p:sldId id="268" r:id="rId8"/>
    <p:sldId id="279" r:id="rId9"/>
    <p:sldId id="265" r:id="rId10"/>
    <p:sldId id="276" r:id="rId11"/>
    <p:sldId id="273" r:id="rId12"/>
    <p:sldId id="277" r:id="rId13"/>
    <p:sldId id="274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06"/>
    <p:restoredTop sz="94551"/>
  </p:normalViewPr>
  <p:slideViewPr>
    <p:cSldViewPr snapToGrid="0">
      <p:cViewPr>
        <p:scale>
          <a:sx n="135" d="100"/>
          <a:sy n="135" d="100"/>
        </p:scale>
        <p:origin x="-2552" y="-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ADE671-EC66-4840-9C86-520E3A05D3A1}" type="doc">
      <dgm:prSet loTypeId="urn:microsoft.com/office/officeart/2005/8/layout/h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382D620-2242-4381-A5ED-5C4C799F81C5}">
      <dgm:prSet/>
      <dgm:spPr/>
      <dgm:t>
        <a:bodyPr/>
        <a:lstStyle/>
        <a:p>
          <a:r>
            <a:rPr lang="en-US" b="1"/>
            <a:t>🧱 Infrastructure Setup</a:t>
          </a:r>
          <a:endParaRPr lang="en-US"/>
        </a:p>
      </dgm:t>
    </dgm:pt>
    <dgm:pt modelId="{598F7F2D-E7C6-47D0-B24A-D75F5719D808}" type="parTrans" cxnId="{DB3738FB-64CB-4356-9F1D-780E3812453D}">
      <dgm:prSet/>
      <dgm:spPr/>
      <dgm:t>
        <a:bodyPr/>
        <a:lstStyle/>
        <a:p>
          <a:endParaRPr lang="en-US"/>
        </a:p>
      </dgm:t>
    </dgm:pt>
    <dgm:pt modelId="{0FB7AB49-9032-4AB7-9A5C-FF6631672BFE}" type="sibTrans" cxnId="{DB3738FB-64CB-4356-9F1D-780E3812453D}">
      <dgm:prSet/>
      <dgm:spPr/>
      <dgm:t>
        <a:bodyPr/>
        <a:lstStyle/>
        <a:p>
          <a:endParaRPr lang="en-US"/>
        </a:p>
      </dgm:t>
    </dgm:pt>
    <dgm:pt modelId="{8C20DA00-89EB-DF4D-B5BC-2A0E68954DA2}">
      <dgm:prSet/>
      <dgm:spPr/>
      <dgm:t>
        <a:bodyPr/>
        <a:lstStyle/>
        <a:p>
          <a:r>
            <a:rPr lang="en-US" b="1" dirty="0"/>
            <a:t>Terraform Scripts</a:t>
          </a:r>
          <a:r>
            <a:rPr lang="en-US" dirty="0"/>
            <a:t> used to automate provisioning of:</a:t>
          </a:r>
        </a:p>
      </dgm:t>
    </dgm:pt>
    <dgm:pt modelId="{3570201D-25F8-DA4C-B7F2-AAF44FD72513}" type="parTrans" cxnId="{0D749A3B-A709-014B-AE49-D19D378ECFCD}">
      <dgm:prSet/>
      <dgm:spPr/>
      <dgm:t>
        <a:bodyPr/>
        <a:lstStyle/>
        <a:p>
          <a:endParaRPr lang="en-US"/>
        </a:p>
      </dgm:t>
    </dgm:pt>
    <dgm:pt modelId="{78E8FFC4-162C-B64C-9F39-50261B326C5F}" type="sibTrans" cxnId="{0D749A3B-A709-014B-AE49-D19D378ECFCD}">
      <dgm:prSet/>
      <dgm:spPr/>
      <dgm:t>
        <a:bodyPr/>
        <a:lstStyle/>
        <a:p>
          <a:endParaRPr lang="en-US"/>
        </a:p>
      </dgm:t>
    </dgm:pt>
    <dgm:pt modelId="{235F21D4-EDAB-6E42-9BA9-180309771390}">
      <dgm:prSet/>
      <dgm:spPr/>
      <dgm:t>
        <a:bodyPr/>
        <a:lstStyle/>
        <a:p>
          <a:r>
            <a:rPr lang="en-US" dirty="0"/>
            <a:t>Compute resources for backend &amp; AI services</a:t>
          </a:r>
        </a:p>
      </dgm:t>
    </dgm:pt>
    <dgm:pt modelId="{976D1330-6EBE-0C4F-BE13-C6979DA62909}" type="parTrans" cxnId="{294F9EAF-860A-CB45-BD7A-0EA5ED714880}">
      <dgm:prSet/>
      <dgm:spPr/>
      <dgm:t>
        <a:bodyPr/>
        <a:lstStyle/>
        <a:p>
          <a:endParaRPr lang="en-US"/>
        </a:p>
      </dgm:t>
    </dgm:pt>
    <dgm:pt modelId="{BBB8D215-5844-644F-BF48-A8F1288C1116}" type="sibTrans" cxnId="{294F9EAF-860A-CB45-BD7A-0EA5ED714880}">
      <dgm:prSet/>
      <dgm:spPr/>
      <dgm:t>
        <a:bodyPr/>
        <a:lstStyle/>
        <a:p>
          <a:endParaRPr lang="en-US"/>
        </a:p>
      </dgm:t>
    </dgm:pt>
    <dgm:pt modelId="{74857720-4E7B-5D41-94C3-C7BA1D1358E2}">
      <dgm:prSet/>
      <dgm:spPr/>
      <dgm:t>
        <a:bodyPr/>
        <a:lstStyle/>
        <a:p>
          <a:r>
            <a:rPr lang="en-US" dirty="0"/>
            <a:t>Secure networking and IAM configurations</a:t>
          </a:r>
        </a:p>
      </dgm:t>
    </dgm:pt>
    <dgm:pt modelId="{69FF98C8-560B-E842-8D15-FE7461FEF62D}" type="parTrans" cxnId="{0EAE6CE5-EDAA-FA43-943C-9F19276555DA}">
      <dgm:prSet/>
      <dgm:spPr/>
      <dgm:t>
        <a:bodyPr/>
        <a:lstStyle/>
        <a:p>
          <a:endParaRPr lang="en-US"/>
        </a:p>
      </dgm:t>
    </dgm:pt>
    <dgm:pt modelId="{38D44305-F0F2-BB4A-AD8E-7DDCA8C317B9}" type="sibTrans" cxnId="{0EAE6CE5-EDAA-FA43-943C-9F19276555DA}">
      <dgm:prSet/>
      <dgm:spPr/>
      <dgm:t>
        <a:bodyPr/>
        <a:lstStyle/>
        <a:p>
          <a:endParaRPr lang="en-US"/>
        </a:p>
      </dgm:t>
    </dgm:pt>
    <dgm:pt modelId="{E477E374-9354-AD47-8056-398B21C7039E}">
      <dgm:prSet/>
      <dgm:spPr/>
      <dgm:t>
        <a:bodyPr/>
        <a:lstStyle/>
        <a:p>
          <a:r>
            <a:rPr lang="en-US" dirty="0"/>
            <a:t>Cloud SQL (PostgreSQL)</a:t>
          </a:r>
        </a:p>
      </dgm:t>
    </dgm:pt>
    <dgm:pt modelId="{C4103B81-B034-A747-BB00-7406C243762A}" type="parTrans" cxnId="{F20A094A-4F0B-BB4D-BBF4-8C42B51B20A6}">
      <dgm:prSet/>
      <dgm:spPr/>
      <dgm:t>
        <a:bodyPr/>
        <a:lstStyle/>
        <a:p>
          <a:endParaRPr lang="en-US"/>
        </a:p>
      </dgm:t>
    </dgm:pt>
    <dgm:pt modelId="{15615194-7247-2C41-8104-1C592F200E19}" type="sibTrans" cxnId="{F20A094A-4F0B-BB4D-BBF4-8C42B51B20A6}">
      <dgm:prSet/>
      <dgm:spPr/>
      <dgm:t>
        <a:bodyPr/>
        <a:lstStyle/>
        <a:p>
          <a:endParaRPr lang="en-US"/>
        </a:p>
      </dgm:t>
    </dgm:pt>
    <dgm:pt modelId="{8D0BE279-C675-E746-B738-C8773BC447B3}">
      <dgm:prSet/>
      <dgm:spPr/>
      <dgm:t>
        <a:bodyPr/>
        <a:lstStyle/>
        <a:p>
          <a:pPr>
            <a:buNone/>
          </a:pPr>
          <a:r>
            <a:rPr lang="en-US" b="1" dirty="0"/>
            <a:t>Containerization &amp; Deployment</a:t>
          </a:r>
          <a:endParaRPr lang="en-US" dirty="0"/>
        </a:p>
      </dgm:t>
    </dgm:pt>
    <dgm:pt modelId="{72F39E72-263D-034D-B41B-5AE4CAB3D040}" type="parTrans" cxnId="{D08AF65D-22A0-C049-A0A6-E04A6AD47DB3}">
      <dgm:prSet/>
      <dgm:spPr/>
      <dgm:t>
        <a:bodyPr/>
        <a:lstStyle/>
        <a:p>
          <a:endParaRPr lang="en-US"/>
        </a:p>
      </dgm:t>
    </dgm:pt>
    <dgm:pt modelId="{6937A058-1A6C-9A40-81B7-8773363B447C}" type="sibTrans" cxnId="{D08AF65D-22A0-C049-A0A6-E04A6AD47DB3}">
      <dgm:prSet/>
      <dgm:spPr/>
      <dgm:t>
        <a:bodyPr/>
        <a:lstStyle/>
        <a:p>
          <a:endParaRPr lang="en-US"/>
        </a:p>
      </dgm:t>
    </dgm:pt>
    <dgm:pt modelId="{322ED368-6CC9-7E4B-A314-A9D8882F7D8A}">
      <dgm:prSet/>
      <dgm:spPr/>
      <dgm:t>
        <a:bodyPr/>
        <a:lstStyle/>
        <a:p>
          <a:r>
            <a:rPr lang="en-US"/>
            <a:t>Application containerized using </a:t>
          </a:r>
          <a:r>
            <a:rPr lang="en-US" b="1"/>
            <a:t>Docker</a:t>
          </a:r>
          <a:endParaRPr lang="en-US"/>
        </a:p>
      </dgm:t>
    </dgm:pt>
    <dgm:pt modelId="{E1FA0CDC-11AC-DF45-8513-8AF8D3EE8045}" type="parTrans" cxnId="{66FBCE71-1BAD-484E-8D7D-F635E78BDEAB}">
      <dgm:prSet/>
      <dgm:spPr/>
      <dgm:t>
        <a:bodyPr/>
        <a:lstStyle/>
        <a:p>
          <a:endParaRPr lang="en-US"/>
        </a:p>
      </dgm:t>
    </dgm:pt>
    <dgm:pt modelId="{85E8B782-2A81-7946-A245-20753F009C91}" type="sibTrans" cxnId="{66FBCE71-1BAD-484E-8D7D-F635E78BDEAB}">
      <dgm:prSet/>
      <dgm:spPr/>
      <dgm:t>
        <a:bodyPr/>
        <a:lstStyle/>
        <a:p>
          <a:endParaRPr lang="en-US"/>
        </a:p>
      </dgm:t>
    </dgm:pt>
    <dgm:pt modelId="{AD6F0FE9-6618-F249-97E5-6DA3112566C3}">
      <dgm:prSet/>
      <dgm:spPr/>
      <dgm:t>
        <a:bodyPr/>
        <a:lstStyle/>
        <a:p>
          <a:r>
            <a:rPr lang="en-US"/>
            <a:t>Deployed via </a:t>
          </a:r>
          <a:r>
            <a:rPr lang="en-US" b="1"/>
            <a:t>Kubernetes YAML files</a:t>
          </a:r>
          <a:r>
            <a:rPr lang="en-US"/>
            <a:t> for:</a:t>
          </a:r>
          <a:endParaRPr lang="en-US" dirty="0"/>
        </a:p>
      </dgm:t>
    </dgm:pt>
    <dgm:pt modelId="{7F64AB07-34CE-FF46-9C96-2B82ED04F9F2}" type="parTrans" cxnId="{7913FDBB-470D-3C4A-97C1-C90C7D7B723C}">
      <dgm:prSet/>
      <dgm:spPr/>
      <dgm:t>
        <a:bodyPr/>
        <a:lstStyle/>
        <a:p>
          <a:endParaRPr lang="en-US"/>
        </a:p>
      </dgm:t>
    </dgm:pt>
    <dgm:pt modelId="{F487FF81-55FD-F549-9B6C-D6330F30CA43}" type="sibTrans" cxnId="{7913FDBB-470D-3C4A-97C1-C90C7D7B723C}">
      <dgm:prSet/>
      <dgm:spPr/>
      <dgm:t>
        <a:bodyPr/>
        <a:lstStyle/>
        <a:p>
          <a:endParaRPr lang="en-US"/>
        </a:p>
      </dgm:t>
    </dgm:pt>
    <dgm:pt modelId="{05A50366-0F9A-8249-8226-69B1281A594B}">
      <dgm:prSet/>
      <dgm:spPr/>
      <dgm:t>
        <a:bodyPr/>
        <a:lstStyle/>
        <a:p>
          <a:r>
            <a:rPr lang="en-US"/>
            <a:t>Pod configuration &amp; scaling</a:t>
          </a:r>
        </a:p>
      </dgm:t>
    </dgm:pt>
    <dgm:pt modelId="{DFADFA9F-1051-0043-9FA6-7525FA26EDCB}" type="parTrans" cxnId="{796ED914-8A45-B844-894E-B0C45D046C77}">
      <dgm:prSet/>
      <dgm:spPr/>
      <dgm:t>
        <a:bodyPr/>
        <a:lstStyle/>
        <a:p>
          <a:endParaRPr lang="en-US"/>
        </a:p>
      </dgm:t>
    </dgm:pt>
    <dgm:pt modelId="{BC955BCA-9FD9-434D-BD3A-10EBD57DDE96}" type="sibTrans" cxnId="{796ED914-8A45-B844-894E-B0C45D046C77}">
      <dgm:prSet/>
      <dgm:spPr/>
      <dgm:t>
        <a:bodyPr/>
        <a:lstStyle/>
        <a:p>
          <a:endParaRPr lang="en-US"/>
        </a:p>
      </dgm:t>
    </dgm:pt>
    <dgm:pt modelId="{3F9827BD-85A6-E947-B4C6-301B7A761BA6}">
      <dgm:prSet/>
      <dgm:spPr/>
      <dgm:t>
        <a:bodyPr/>
        <a:lstStyle/>
        <a:p>
          <a:r>
            <a:rPr lang="en-US"/>
            <a:t>Service exposure and ingress</a:t>
          </a:r>
          <a:endParaRPr lang="en-US" dirty="0"/>
        </a:p>
      </dgm:t>
    </dgm:pt>
    <dgm:pt modelId="{A697A7B4-4329-D844-A4B3-D5B3EE029E75}" type="parTrans" cxnId="{8321F5F8-1B4E-8643-9C62-CE7540E7968E}">
      <dgm:prSet/>
      <dgm:spPr/>
      <dgm:t>
        <a:bodyPr/>
        <a:lstStyle/>
        <a:p>
          <a:endParaRPr lang="en-US"/>
        </a:p>
      </dgm:t>
    </dgm:pt>
    <dgm:pt modelId="{59BD7639-45E1-2947-A3A1-AF0318302370}" type="sibTrans" cxnId="{8321F5F8-1B4E-8643-9C62-CE7540E7968E}">
      <dgm:prSet/>
      <dgm:spPr/>
      <dgm:t>
        <a:bodyPr/>
        <a:lstStyle/>
        <a:p>
          <a:endParaRPr lang="en-US"/>
        </a:p>
      </dgm:t>
    </dgm:pt>
    <dgm:pt modelId="{65E70057-75B4-044F-A32D-DEC83A70429C}">
      <dgm:prSet/>
      <dgm:spPr/>
      <dgm:t>
        <a:bodyPr/>
        <a:lstStyle/>
        <a:p>
          <a:r>
            <a:rPr lang="en-US"/>
            <a:t>Resource limits and health checks</a:t>
          </a:r>
          <a:endParaRPr lang="en-US" dirty="0"/>
        </a:p>
      </dgm:t>
    </dgm:pt>
    <dgm:pt modelId="{27A7E209-2BA9-EF4F-B3EC-AC60327B6D84}" type="parTrans" cxnId="{D5B6C38A-0680-524D-8E95-A39A4B4ECC4C}">
      <dgm:prSet/>
      <dgm:spPr/>
      <dgm:t>
        <a:bodyPr/>
        <a:lstStyle/>
        <a:p>
          <a:endParaRPr lang="en-US"/>
        </a:p>
      </dgm:t>
    </dgm:pt>
    <dgm:pt modelId="{B66817CF-5A2F-AD4E-8E49-9A4F9B316BAA}" type="sibTrans" cxnId="{D5B6C38A-0680-524D-8E95-A39A4B4ECC4C}">
      <dgm:prSet/>
      <dgm:spPr/>
      <dgm:t>
        <a:bodyPr/>
        <a:lstStyle/>
        <a:p>
          <a:endParaRPr lang="en-US"/>
        </a:p>
      </dgm:t>
    </dgm:pt>
    <dgm:pt modelId="{61B47829-313B-C645-9134-4D0760DB9B44}" type="pres">
      <dgm:prSet presAssocID="{34ADE671-EC66-4840-9C86-520E3A05D3A1}" presName="Name0" presStyleCnt="0">
        <dgm:presLayoutVars>
          <dgm:dir/>
          <dgm:animLvl val="lvl"/>
          <dgm:resizeHandles val="exact"/>
        </dgm:presLayoutVars>
      </dgm:prSet>
      <dgm:spPr/>
    </dgm:pt>
    <dgm:pt modelId="{1EDF2549-587B-284B-8BB3-ECE7EA55975F}" type="pres">
      <dgm:prSet presAssocID="{F382D620-2242-4381-A5ED-5C4C799F81C5}" presName="composite" presStyleCnt="0"/>
      <dgm:spPr/>
    </dgm:pt>
    <dgm:pt modelId="{165409DC-E5A3-A34D-B644-C31E4400D351}" type="pres">
      <dgm:prSet presAssocID="{F382D620-2242-4381-A5ED-5C4C799F81C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70BA84F5-8C11-C348-A8F1-423C6E7D3905}" type="pres">
      <dgm:prSet presAssocID="{F382D620-2242-4381-A5ED-5C4C799F81C5}" presName="desTx" presStyleLbl="alignAccFollowNode1" presStyleIdx="0" presStyleCnt="2">
        <dgm:presLayoutVars>
          <dgm:bulletEnabled val="1"/>
        </dgm:presLayoutVars>
      </dgm:prSet>
      <dgm:spPr/>
    </dgm:pt>
    <dgm:pt modelId="{06DA749D-87EB-5640-9377-C7FBEDA61FA6}" type="pres">
      <dgm:prSet presAssocID="{0FB7AB49-9032-4AB7-9A5C-FF6631672BFE}" presName="space" presStyleCnt="0"/>
      <dgm:spPr/>
    </dgm:pt>
    <dgm:pt modelId="{AE99F850-1A67-4B42-BA47-B900E8685433}" type="pres">
      <dgm:prSet presAssocID="{8D0BE279-C675-E746-B738-C8773BC447B3}" presName="composite" presStyleCnt="0"/>
      <dgm:spPr/>
    </dgm:pt>
    <dgm:pt modelId="{AB267008-D71D-424D-8525-8CDCA45BED94}" type="pres">
      <dgm:prSet presAssocID="{8D0BE279-C675-E746-B738-C8773BC447B3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A1E4266C-0D8E-F84B-B466-D1168FBF85C9}" type="pres">
      <dgm:prSet presAssocID="{8D0BE279-C675-E746-B738-C8773BC447B3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11B75305-8B0C-5A4D-A9DF-BF10FC6BAE22}" type="presOf" srcId="{3F9827BD-85A6-E947-B4C6-301B7A761BA6}" destId="{A1E4266C-0D8E-F84B-B466-D1168FBF85C9}" srcOrd="0" destOrd="3" presId="urn:microsoft.com/office/officeart/2005/8/layout/hList1"/>
    <dgm:cxn modelId="{796ED914-8A45-B844-894E-B0C45D046C77}" srcId="{8D0BE279-C675-E746-B738-C8773BC447B3}" destId="{05A50366-0F9A-8249-8226-69B1281A594B}" srcOrd="2" destOrd="0" parTransId="{DFADFA9F-1051-0043-9FA6-7525FA26EDCB}" sibTransId="{BC955BCA-9FD9-434D-BD3A-10EBD57DDE96}"/>
    <dgm:cxn modelId="{F250981F-2907-E749-A036-DA90F1C803C7}" type="presOf" srcId="{235F21D4-EDAB-6E42-9BA9-180309771390}" destId="{70BA84F5-8C11-C348-A8F1-423C6E7D3905}" srcOrd="0" destOrd="2" presId="urn:microsoft.com/office/officeart/2005/8/layout/hList1"/>
    <dgm:cxn modelId="{EF435335-94B5-334F-B1CF-957169FEEB7C}" type="presOf" srcId="{322ED368-6CC9-7E4B-A314-A9D8882F7D8A}" destId="{A1E4266C-0D8E-F84B-B466-D1168FBF85C9}" srcOrd="0" destOrd="0" presId="urn:microsoft.com/office/officeart/2005/8/layout/hList1"/>
    <dgm:cxn modelId="{B7F11E3A-6126-6B41-BEAA-E985F8691B4C}" type="presOf" srcId="{AD6F0FE9-6618-F249-97E5-6DA3112566C3}" destId="{A1E4266C-0D8E-F84B-B466-D1168FBF85C9}" srcOrd="0" destOrd="1" presId="urn:microsoft.com/office/officeart/2005/8/layout/hList1"/>
    <dgm:cxn modelId="{0D749A3B-A709-014B-AE49-D19D378ECFCD}" srcId="{F382D620-2242-4381-A5ED-5C4C799F81C5}" destId="{8C20DA00-89EB-DF4D-B5BC-2A0E68954DA2}" srcOrd="0" destOrd="0" parTransId="{3570201D-25F8-DA4C-B7F2-AAF44FD72513}" sibTransId="{78E8FFC4-162C-B64C-9F39-50261B326C5F}"/>
    <dgm:cxn modelId="{645DF23F-69A4-6941-AC0B-95F7320A9524}" type="presOf" srcId="{8D0BE279-C675-E746-B738-C8773BC447B3}" destId="{AB267008-D71D-424D-8525-8CDCA45BED94}" srcOrd="0" destOrd="0" presId="urn:microsoft.com/office/officeart/2005/8/layout/hList1"/>
    <dgm:cxn modelId="{F20A094A-4F0B-BB4D-BBF4-8C42B51B20A6}" srcId="{F382D620-2242-4381-A5ED-5C4C799F81C5}" destId="{E477E374-9354-AD47-8056-398B21C7039E}" srcOrd="1" destOrd="0" parTransId="{C4103B81-B034-A747-BB00-7406C243762A}" sibTransId="{15615194-7247-2C41-8104-1C592F200E19}"/>
    <dgm:cxn modelId="{82E4A359-D496-7B46-8896-8BE7E087F397}" type="presOf" srcId="{34ADE671-EC66-4840-9C86-520E3A05D3A1}" destId="{61B47829-313B-C645-9134-4D0760DB9B44}" srcOrd="0" destOrd="0" presId="urn:microsoft.com/office/officeart/2005/8/layout/hList1"/>
    <dgm:cxn modelId="{EE2C9E5B-EA64-9B40-B208-CE1358F879A4}" type="presOf" srcId="{F382D620-2242-4381-A5ED-5C4C799F81C5}" destId="{165409DC-E5A3-A34D-B644-C31E4400D351}" srcOrd="0" destOrd="0" presId="urn:microsoft.com/office/officeart/2005/8/layout/hList1"/>
    <dgm:cxn modelId="{D08AF65D-22A0-C049-A0A6-E04A6AD47DB3}" srcId="{34ADE671-EC66-4840-9C86-520E3A05D3A1}" destId="{8D0BE279-C675-E746-B738-C8773BC447B3}" srcOrd="1" destOrd="0" parTransId="{72F39E72-263D-034D-B41B-5AE4CAB3D040}" sibTransId="{6937A058-1A6C-9A40-81B7-8773363B447C}"/>
    <dgm:cxn modelId="{64A0E365-2C72-9C45-ADF3-93140C72E2D7}" type="presOf" srcId="{05A50366-0F9A-8249-8226-69B1281A594B}" destId="{A1E4266C-0D8E-F84B-B466-D1168FBF85C9}" srcOrd="0" destOrd="2" presId="urn:microsoft.com/office/officeart/2005/8/layout/hList1"/>
    <dgm:cxn modelId="{66FBCE71-1BAD-484E-8D7D-F635E78BDEAB}" srcId="{8D0BE279-C675-E746-B738-C8773BC447B3}" destId="{322ED368-6CC9-7E4B-A314-A9D8882F7D8A}" srcOrd="0" destOrd="0" parTransId="{E1FA0CDC-11AC-DF45-8513-8AF8D3EE8045}" sibTransId="{85E8B782-2A81-7946-A245-20753F009C91}"/>
    <dgm:cxn modelId="{3F792084-4523-5248-A23C-0DD008C13061}" type="presOf" srcId="{E477E374-9354-AD47-8056-398B21C7039E}" destId="{70BA84F5-8C11-C348-A8F1-423C6E7D3905}" srcOrd="0" destOrd="1" presId="urn:microsoft.com/office/officeart/2005/8/layout/hList1"/>
    <dgm:cxn modelId="{D5B6C38A-0680-524D-8E95-A39A4B4ECC4C}" srcId="{8D0BE279-C675-E746-B738-C8773BC447B3}" destId="{65E70057-75B4-044F-A32D-DEC83A70429C}" srcOrd="4" destOrd="0" parTransId="{27A7E209-2BA9-EF4F-B3EC-AC60327B6D84}" sibTransId="{B66817CF-5A2F-AD4E-8E49-9A4F9B316BAA}"/>
    <dgm:cxn modelId="{294F9EAF-860A-CB45-BD7A-0EA5ED714880}" srcId="{F382D620-2242-4381-A5ED-5C4C799F81C5}" destId="{235F21D4-EDAB-6E42-9BA9-180309771390}" srcOrd="2" destOrd="0" parTransId="{976D1330-6EBE-0C4F-BE13-C6979DA62909}" sibTransId="{BBB8D215-5844-644F-BF48-A8F1288C1116}"/>
    <dgm:cxn modelId="{7913FDBB-470D-3C4A-97C1-C90C7D7B723C}" srcId="{8D0BE279-C675-E746-B738-C8773BC447B3}" destId="{AD6F0FE9-6618-F249-97E5-6DA3112566C3}" srcOrd="1" destOrd="0" parTransId="{7F64AB07-34CE-FF46-9C96-2B82ED04F9F2}" sibTransId="{F487FF81-55FD-F549-9B6C-D6330F30CA43}"/>
    <dgm:cxn modelId="{CE1FDFC3-513F-114B-AF4C-32C6C11CAEF6}" type="presOf" srcId="{8C20DA00-89EB-DF4D-B5BC-2A0E68954DA2}" destId="{70BA84F5-8C11-C348-A8F1-423C6E7D3905}" srcOrd="0" destOrd="0" presId="urn:microsoft.com/office/officeart/2005/8/layout/hList1"/>
    <dgm:cxn modelId="{48A968CE-6D8F-2944-8AAA-13A669683552}" type="presOf" srcId="{74857720-4E7B-5D41-94C3-C7BA1D1358E2}" destId="{70BA84F5-8C11-C348-A8F1-423C6E7D3905}" srcOrd="0" destOrd="3" presId="urn:microsoft.com/office/officeart/2005/8/layout/hList1"/>
    <dgm:cxn modelId="{2ADC08DB-5932-6746-BAB3-4E05E41A9368}" type="presOf" srcId="{65E70057-75B4-044F-A32D-DEC83A70429C}" destId="{A1E4266C-0D8E-F84B-B466-D1168FBF85C9}" srcOrd="0" destOrd="4" presId="urn:microsoft.com/office/officeart/2005/8/layout/hList1"/>
    <dgm:cxn modelId="{0EAE6CE5-EDAA-FA43-943C-9F19276555DA}" srcId="{F382D620-2242-4381-A5ED-5C4C799F81C5}" destId="{74857720-4E7B-5D41-94C3-C7BA1D1358E2}" srcOrd="3" destOrd="0" parTransId="{69FF98C8-560B-E842-8D15-FE7461FEF62D}" sibTransId="{38D44305-F0F2-BB4A-AD8E-7DDCA8C317B9}"/>
    <dgm:cxn modelId="{8321F5F8-1B4E-8643-9C62-CE7540E7968E}" srcId="{8D0BE279-C675-E746-B738-C8773BC447B3}" destId="{3F9827BD-85A6-E947-B4C6-301B7A761BA6}" srcOrd="3" destOrd="0" parTransId="{A697A7B4-4329-D844-A4B3-D5B3EE029E75}" sibTransId="{59BD7639-45E1-2947-A3A1-AF0318302370}"/>
    <dgm:cxn modelId="{DB3738FB-64CB-4356-9F1D-780E3812453D}" srcId="{34ADE671-EC66-4840-9C86-520E3A05D3A1}" destId="{F382D620-2242-4381-A5ED-5C4C799F81C5}" srcOrd="0" destOrd="0" parTransId="{598F7F2D-E7C6-47D0-B24A-D75F5719D808}" sibTransId="{0FB7AB49-9032-4AB7-9A5C-FF6631672BFE}"/>
    <dgm:cxn modelId="{A48DA250-9DBB-0146-A674-AD69784B8671}" type="presParOf" srcId="{61B47829-313B-C645-9134-4D0760DB9B44}" destId="{1EDF2549-587B-284B-8BB3-ECE7EA55975F}" srcOrd="0" destOrd="0" presId="urn:microsoft.com/office/officeart/2005/8/layout/hList1"/>
    <dgm:cxn modelId="{875E4DFD-B24F-4548-AA89-BB954498AE65}" type="presParOf" srcId="{1EDF2549-587B-284B-8BB3-ECE7EA55975F}" destId="{165409DC-E5A3-A34D-B644-C31E4400D351}" srcOrd="0" destOrd="0" presId="urn:microsoft.com/office/officeart/2005/8/layout/hList1"/>
    <dgm:cxn modelId="{D5B09227-0CAD-2F46-9C80-07568F1DBEBC}" type="presParOf" srcId="{1EDF2549-587B-284B-8BB3-ECE7EA55975F}" destId="{70BA84F5-8C11-C348-A8F1-423C6E7D3905}" srcOrd="1" destOrd="0" presId="urn:microsoft.com/office/officeart/2005/8/layout/hList1"/>
    <dgm:cxn modelId="{7C8FCFBA-F846-B946-8E3C-A10CDA7B8CAB}" type="presParOf" srcId="{61B47829-313B-C645-9134-4D0760DB9B44}" destId="{06DA749D-87EB-5640-9377-C7FBEDA61FA6}" srcOrd="1" destOrd="0" presId="urn:microsoft.com/office/officeart/2005/8/layout/hList1"/>
    <dgm:cxn modelId="{4E8379ED-62B7-5F43-AAB0-4E03613C2C06}" type="presParOf" srcId="{61B47829-313B-C645-9134-4D0760DB9B44}" destId="{AE99F850-1A67-4B42-BA47-B900E8685433}" srcOrd="2" destOrd="0" presId="urn:microsoft.com/office/officeart/2005/8/layout/hList1"/>
    <dgm:cxn modelId="{6265888B-5423-C84A-BB27-70F681EEEA03}" type="presParOf" srcId="{AE99F850-1A67-4B42-BA47-B900E8685433}" destId="{AB267008-D71D-424D-8525-8CDCA45BED94}" srcOrd="0" destOrd="0" presId="urn:microsoft.com/office/officeart/2005/8/layout/hList1"/>
    <dgm:cxn modelId="{7AA87DE2-32E2-5743-A50A-3934CE898245}" type="presParOf" srcId="{AE99F850-1A67-4B42-BA47-B900E8685433}" destId="{A1E4266C-0D8E-F84B-B466-D1168FBF85C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5409DC-E5A3-A34D-B644-C31E4400D351}">
      <dsp:nvSpPr>
        <dsp:cNvPr id="0" name=""/>
        <dsp:cNvSpPr/>
      </dsp:nvSpPr>
      <dsp:spPr>
        <a:xfrm>
          <a:off x="51" y="94401"/>
          <a:ext cx="4913783" cy="100033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🧱 Infrastructure Setup</a:t>
          </a:r>
          <a:endParaRPr lang="en-US" sz="2700" kern="1200"/>
        </a:p>
      </dsp:txBody>
      <dsp:txXfrm>
        <a:off x="51" y="94401"/>
        <a:ext cx="4913783" cy="1000333"/>
      </dsp:txXfrm>
    </dsp:sp>
    <dsp:sp modelId="{70BA84F5-8C11-C348-A8F1-423C6E7D3905}">
      <dsp:nvSpPr>
        <dsp:cNvPr id="0" name=""/>
        <dsp:cNvSpPr/>
      </dsp:nvSpPr>
      <dsp:spPr>
        <a:xfrm>
          <a:off x="51" y="1094735"/>
          <a:ext cx="4913783" cy="366869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1" kern="1200" dirty="0"/>
            <a:t>Terraform Scripts</a:t>
          </a:r>
          <a:r>
            <a:rPr lang="en-US" sz="2700" kern="1200" dirty="0"/>
            <a:t> used to automate provisioning of: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Cloud SQL (PostgreSQL)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Compute resources for backend &amp; AI services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Secure networking and IAM configurations</a:t>
          </a:r>
        </a:p>
      </dsp:txBody>
      <dsp:txXfrm>
        <a:off x="51" y="1094735"/>
        <a:ext cx="4913783" cy="3668692"/>
      </dsp:txXfrm>
    </dsp:sp>
    <dsp:sp modelId="{AB267008-D71D-424D-8525-8CDCA45BED94}">
      <dsp:nvSpPr>
        <dsp:cNvPr id="0" name=""/>
        <dsp:cNvSpPr/>
      </dsp:nvSpPr>
      <dsp:spPr>
        <a:xfrm>
          <a:off x="5601764" y="94401"/>
          <a:ext cx="4913783" cy="1000333"/>
        </a:xfrm>
        <a:prstGeom prst="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/>
            <a:t>Containerization &amp; Deployment</a:t>
          </a:r>
          <a:endParaRPr lang="en-US" sz="2700" kern="1200" dirty="0"/>
        </a:p>
      </dsp:txBody>
      <dsp:txXfrm>
        <a:off x="5601764" y="94401"/>
        <a:ext cx="4913783" cy="1000333"/>
      </dsp:txXfrm>
    </dsp:sp>
    <dsp:sp modelId="{A1E4266C-0D8E-F84B-B466-D1168FBF85C9}">
      <dsp:nvSpPr>
        <dsp:cNvPr id="0" name=""/>
        <dsp:cNvSpPr/>
      </dsp:nvSpPr>
      <dsp:spPr>
        <a:xfrm>
          <a:off x="5601764" y="1094735"/>
          <a:ext cx="4913783" cy="3668692"/>
        </a:xfrm>
        <a:prstGeom prst="rect">
          <a:avLst/>
        </a:prstGeom>
        <a:solidFill>
          <a:schemeClr val="accent2">
            <a:tint val="40000"/>
            <a:alpha val="90000"/>
            <a:hueOff val="6734724"/>
            <a:satOff val="-62232"/>
            <a:lumOff val="-701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734724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Application containerized using </a:t>
          </a:r>
          <a:r>
            <a:rPr lang="en-US" sz="2700" b="1" kern="1200"/>
            <a:t>Docker</a:t>
          </a:r>
          <a:endParaRPr lang="en-US" sz="27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Deployed via </a:t>
          </a:r>
          <a:r>
            <a:rPr lang="en-US" sz="2700" b="1" kern="1200"/>
            <a:t>Kubernetes YAML files</a:t>
          </a:r>
          <a:r>
            <a:rPr lang="en-US" sz="2700" kern="1200"/>
            <a:t> for: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Pod configuration &amp; scaling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Service exposure and ingress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Resource limits and health checks</a:t>
          </a:r>
          <a:endParaRPr lang="en-US" sz="2700" kern="1200" dirty="0"/>
        </a:p>
      </dsp:txBody>
      <dsp:txXfrm>
        <a:off x="5601764" y="1094735"/>
        <a:ext cx="4913783" cy="3668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ED0E3-1996-F44A-9252-29A7460BA754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15B2E-E19B-4844-A12C-CF72035C0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1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>
          <a:extLst>
            <a:ext uri="{FF2B5EF4-FFF2-40B4-BE49-F238E27FC236}">
              <a16:creationId xmlns:a16="http://schemas.microsoft.com/office/drawing/2014/main" id="{2A332F81-C704-AFE5-5ED3-195B673F8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>
            <a:extLst>
              <a:ext uri="{FF2B5EF4-FFF2-40B4-BE49-F238E27FC236}">
                <a16:creationId xmlns:a16="http://schemas.microsoft.com/office/drawing/2014/main" id="{5CAC13BD-40FE-41C0-ED27-82970D917E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0:notes">
            <a:extLst>
              <a:ext uri="{FF2B5EF4-FFF2-40B4-BE49-F238E27FC236}">
                <a16:creationId xmlns:a16="http://schemas.microsoft.com/office/drawing/2014/main" id="{1EBA6CDB-A073-EC77-BBDF-1499A352B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3656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>
          <a:extLst>
            <a:ext uri="{FF2B5EF4-FFF2-40B4-BE49-F238E27FC236}">
              <a16:creationId xmlns:a16="http://schemas.microsoft.com/office/drawing/2014/main" id="{9561369C-A9D3-2907-33E4-21FD4AB59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>
            <a:extLst>
              <a:ext uri="{FF2B5EF4-FFF2-40B4-BE49-F238E27FC236}">
                <a16:creationId xmlns:a16="http://schemas.microsoft.com/office/drawing/2014/main" id="{EC30FCE7-E392-36DE-DB68-38F64FEE86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7:notes">
            <a:extLst>
              <a:ext uri="{FF2B5EF4-FFF2-40B4-BE49-F238E27FC236}">
                <a16:creationId xmlns:a16="http://schemas.microsoft.com/office/drawing/2014/main" id="{7414CEDE-BD44-AE0E-2F06-D2EDA6565E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9569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>
          <a:extLst>
            <a:ext uri="{FF2B5EF4-FFF2-40B4-BE49-F238E27FC236}">
              <a16:creationId xmlns:a16="http://schemas.microsoft.com/office/drawing/2014/main" id="{72C119E5-FC3A-0573-3042-4C673307C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>
            <a:extLst>
              <a:ext uri="{FF2B5EF4-FFF2-40B4-BE49-F238E27FC236}">
                <a16:creationId xmlns:a16="http://schemas.microsoft.com/office/drawing/2014/main" id="{1E2BB3FD-8117-3988-16E8-123429CAE0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0:notes">
            <a:extLst>
              <a:ext uri="{FF2B5EF4-FFF2-40B4-BE49-F238E27FC236}">
                <a16:creationId xmlns:a16="http://schemas.microsoft.com/office/drawing/2014/main" id="{ABA2A47E-5A83-50BB-B91A-0D9D477CD3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5899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>
          <a:extLst>
            <a:ext uri="{FF2B5EF4-FFF2-40B4-BE49-F238E27FC236}">
              <a16:creationId xmlns:a16="http://schemas.microsoft.com/office/drawing/2014/main" id="{EED8265E-FDD2-F510-684B-34EC82B26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>
            <a:extLst>
              <a:ext uri="{FF2B5EF4-FFF2-40B4-BE49-F238E27FC236}">
                <a16:creationId xmlns:a16="http://schemas.microsoft.com/office/drawing/2014/main" id="{AF0F2111-6D86-21BB-C5A4-A9A8061FEC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0:notes">
            <a:extLst>
              <a:ext uri="{FF2B5EF4-FFF2-40B4-BE49-F238E27FC236}">
                <a16:creationId xmlns:a16="http://schemas.microsoft.com/office/drawing/2014/main" id="{63ADF703-D338-BAE4-2ED0-6B1D54FF3F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7349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>
          <a:extLst>
            <a:ext uri="{FF2B5EF4-FFF2-40B4-BE49-F238E27FC236}">
              <a16:creationId xmlns:a16="http://schemas.microsoft.com/office/drawing/2014/main" id="{ACC0381B-AFBD-8BAF-ED30-E58BDF833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>
            <a:extLst>
              <a:ext uri="{FF2B5EF4-FFF2-40B4-BE49-F238E27FC236}">
                <a16:creationId xmlns:a16="http://schemas.microsoft.com/office/drawing/2014/main" id="{34534F84-CA84-A88A-98EC-F6B3EDA875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0:notes">
            <a:extLst>
              <a:ext uri="{FF2B5EF4-FFF2-40B4-BE49-F238E27FC236}">
                <a16:creationId xmlns:a16="http://schemas.microsoft.com/office/drawing/2014/main" id="{C657C14A-DE48-84CA-ECFA-301B54AA06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582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9494-FB62-3DD3-6E78-13144867AF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4C8751-6AD3-8EF7-9287-5668BD8A4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70468-0166-C665-8D80-2CC2CB655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E9A34-E2C1-0326-011D-6238D3B8A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C1204-67C0-99A6-38D5-06E366699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217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FF69-CB4F-8325-E3C8-240AC5BF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A001-E5A5-CE63-3A0B-4A711B3A1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C2610-A294-EE3B-9F45-E0D1DA978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82E84-9880-5B4A-E05C-6B507F1B7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A2FFA-2E13-5909-3EBB-D9350F9C7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01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B3F133-881D-C595-71EE-783DCE7E60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905DD-969B-BF33-AAF5-CF30E6E4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0246B-8768-3829-F006-669931DEF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5212C-5F04-3F92-5DDC-AB6E389D7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420A5-CE5A-C008-E26C-950E35CD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10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F73C8-D4C9-1FB6-8B18-64F04DB4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D0F58-EEB4-EB47-C261-D087F3A7C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A2958-CDF3-EE7E-2335-7F9D6EEAE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729BB-C358-774D-D709-EB92BA44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3587D-59B1-4A4A-325F-12B392F7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6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39F8-EC53-10CC-974E-1B60BC207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8AE27-BCB7-6ED4-165C-DE195FC3F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9C472-32E6-EA50-78EA-0FEC88F80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EEDE0-3976-4F99-A239-72954960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10AE3-88A4-D961-033D-21ADD7A90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4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8D722-DE64-4DEF-3B01-2E4CD6710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57372-0CCC-DD15-3168-1DDAD726D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FE13AA-F1AF-5FE2-B0F0-C57E2C64C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0000-C5D3-37DC-DB6E-5896184F6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3B06F2-6C6B-2710-8849-F2309DA7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CCF94F-2F1D-7A0D-0FDA-F0E1FF9B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29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23405-348B-B9B8-28B5-ACFD6597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EAEB6-1E29-3CAC-B9EA-F052FA88C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66798-6D53-C5C7-C0B4-B09160D7C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722410-8F90-8C45-F079-F6BC53E49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1CEB85-33D9-6C7A-E142-51888EC47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EFE2A7-89A0-CE3C-0F87-748789D34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CF1C6-732F-E11E-B865-F621DBAD1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1C5CF0-FF9C-F3DD-2EE8-9B4085AE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C5980-AF3B-0BED-2A69-DA116AE33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920187-CB7A-2B9F-36DC-101ADFB61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D5D46-23DE-7007-3576-ECB419EB4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164B6-CB78-D095-331A-E670F550F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185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36B3A-B6B9-EF8B-D980-42A20CB07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329490-0B6F-07D4-A9A7-AB708C4A7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FADD6-23BE-6392-427E-9AFBB9360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37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FFF8-0883-2898-A09A-34E2C06BF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CFB8F-921B-3813-B4D3-CE94B6257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526FD-F9DF-8028-5478-3B463161A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A3C2D-3D79-093E-7A07-6E2F73549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9C855E-DC05-98DE-CC28-A65B9B861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D866B-0E21-B7A6-15F9-AD1CCD5F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6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AC92-E93B-3619-2EFE-0CA5B9DAC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0441A-7F5B-1C50-B382-2BF403B20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CD9AC-F833-6817-9359-33A6EDC8C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64DAB-38CE-5850-9EA7-0360C340B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787950-B712-0222-1EA0-BA34927F9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C40E6-DAD7-571C-BFED-5824A1AB3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26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E1DD87-896D-F14B-5BF4-0EFCDEA0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5EEE7-360F-42D9-775B-70C23DF1D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72308-3FA4-673D-ACF3-C8A8257BB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26A66-784A-40B5-FBF7-70E1E5E4F2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BA23-E110-661A-7C3C-B002D156F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8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6D9507-B3CE-B7AF-EEF2-0756751F6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957813-2D1D-C241-0856-724589C7A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62067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>
                <a:solidFill>
                  <a:srgbClr val="FFFFFF"/>
                </a:solidFill>
              </a:rPr>
              <a:t>AI-Enhanced Bug Tracking Platform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63E8B-8869-BD4D-144D-5C470A9D2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108182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Full-stack solution with React, Spring Boot, FastAPI &amp; AI RAG integration</a:t>
            </a:r>
          </a:p>
          <a:p>
            <a:r>
              <a:rPr lang="en-US">
                <a:solidFill>
                  <a:srgbClr val="FFFFFF"/>
                </a:solidFill>
              </a:rPr>
              <a:t>Divya sri vemula</a:t>
            </a:r>
          </a:p>
        </p:txBody>
      </p:sp>
    </p:spTree>
    <p:extLst>
      <p:ext uri="{BB962C8B-B14F-4D97-AF65-F5344CB8AC3E}">
        <p14:creationId xmlns:p14="http://schemas.microsoft.com/office/powerpoint/2010/main" val="1646932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>
          <a:extLst>
            <a:ext uri="{FF2B5EF4-FFF2-40B4-BE49-F238E27FC236}">
              <a16:creationId xmlns:a16="http://schemas.microsoft.com/office/drawing/2014/main" id="{2648B4A5-1FD5-67C3-E4CD-5C4158C07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 descr="image.png">
            <a:extLst>
              <a:ext uri="{FF2B5EF4-FFF2-40B4-BE49-F238E27FC236}">
                <a16:creationId xmlns:a16="http://schemas.microsoft.com/office/drawing/2014/main" id="{3603217D-4699-DFEE-2E3F-B5A7CC88FDB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>
            <a:extLst>
              <a:ext uri="{FF2B5EF4-FFF2-40B4-BE49-F238E27FC236}">
                <a16:creationId xmlns:a16="http://schemas.microsoft.com/office/drawing/2014/main" id="{C39EC4C3-3212-2A24-9C8D-8ABEE59005E1}"/>
              </a:ext>
            </a:extLst>
          </p:cNvPr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Application in Action</a:t>
            </a:r>
            <a:endParaRPr dirty="0"/>
          </a:p>
        </p:txBody>
      </p:sp>
      <p:sp>
        <p:nvSpPr>
          <p:cNvPr id="243" name="Google Shape;243;p22">
            <a:extLst>
              <a:ext uri="{FF2B5EF4-FFF2-40B4-BE49-F238E27FC236}">
                <a16:creationId xmlns:a16="http://schemas.microsoft.com/office/drawing/2014/main" id="{8B34D8D2-4603-E1BF-69F0-B99C5DAC920A}"/>
              </a:ext>
            </a:extLst>
          </p:cNvPr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8C68D7-0570-2343-8006-C02C8345D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203158"/>
            <a:ext cx="5149515" cy="4590573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487E27E-537C-EE5F-4F22-F4E95B4AAD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03158"/>
            <a:ext cx="5467350" cy="459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84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>
          <a:extLst>
            <a:ext uri="{FF2B5EF4-FFF2-40B4-BE49-F238E27FC236}">
              <a16:creationId xmlns:a16="http://schemas.microsoft.com/office/drawing/2014/main" id="{1424C121-00BF-2121-31B2-F733A31FA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 descr="image.png">
            <a:extLst>
              <a:ext uri="{FF2B5EF4-FFF2-40B4-BE49-F238E27FC236}">
                <a16:creationId xmlns:a16="http://schemas.microsoft.com/office/drawing/2014/main" id="{3F9973B5-6151-3ED0-2920-F99500B245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>
            <a:extLst>
              <a:ext uri="{FF2B5EF4-FFF2-40B4-BE49-F238E27FC236}">
                <a16:creationId xmlns:a16="http://schemas.microsoft.com/office/drawing/2014/main" id="{ED66A9A8-222C-C551-DAE3-D19CC29828A3}"/>
              </a:ext>
            </a:extLst>
          </p:cNvPr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Application in Action</a:t>
            </a:r>
            <a:endParaRPr dirty="0"/>
          </a:p>
        </p:txBody>
      </p:sp>
      <p:sp>
        <p:nvSpPr>
          <p:cNvPr id="243" name="Google Shape;243;p22">
            <a:extLst>
              <a:ext uri="{FF2B5EF4-FFF2-40B4-BE49-F238E27FC236}">
                <a16:creationId xmlns:a16="http://schemas.microsoft.com/office/drawing/2014/main" id="{8C30CBB8-3867-1F96-3DF6-EDF44A015971}"/>
              </a:ext>
            </a:extLst>
          </p:cNvPr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F99A7C7-36BE-0B79-777E-8C4CF6E48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99" y="1254035"/>
            <a:ext cx="9729537" cy="459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9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>
          <a:extLst>
            <a:ext uri="{FF2B5EF4-FFF2-40B4-BE49-F238E27FC236}">
              <a16:creationId xmlns:a16="http://schemas.microsoft.com/office/drawing/2014/main" id="{CB980907-8DEC-F580-0813-043B4B422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 descr="image.png">
            <a:extLst>
              <a:ext uri="{FF2B5EF4-FFF2-40B4-BE49-F238E27FC236}">
                <a16:creationId xmlns:a16="http://schemas.microsoft.com/office/drawing/2014/main" id="{39782DAE-D74D-0A35-0284-52326D446A2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>
            <a:extLst>
              <a:ext uri="{FF2B5EF4-FFF2-40B4-BE49-F238E27FC236}">
                <a16:creationId xmlns:a16="http://schemas.microsoft.com/office/drawing/2014/main" id="{6796B0E2-3624-FDA0-3951-B5F3ACC3EFA5}"/>
              </a:ext>
            </a:extLst>
          </p:cNvPr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Application in Action</a:t>
            </a:r>
            <a:endParaRPr dirty="0"/>
          </a:p>
        </p:txBody>
      </p:sp>
      <p:sp>
        <p:nvSpPr>
          <p:cNvPr id="243" name="Google Shape;243;p22">
            <a:extLst>
              <a:ext uri="{FF2B5EF4-FFF2-40B4-BE49-F238E27FC236}">
                <a16:creationId xmlns:a16="http://schemas.microsoft.com/office/drawing/2014/main" id="{49C39409-60CD-2EB8-97A5-EEAFC1722A99}"/>
              </a:ext>
            </a:extLst>
          </p:cNvPr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1972EF-7B84-32A4-9C7E-0C5019FA3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99" y="1695927"/>
            <a:ext cx="9681411" cy="459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031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>
          <a:extLst>
            <a:ext uri="{FF2B5EF4-FFF2-40B4-BE49-F238E27FC236}">
              <a16:creationId xmlns:a16="http://schemas.microsoft.com/office/drawing/2014/main" id="{7F3C67B2-3ED9-BFBE-35BF-B23B48CD6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 descr="image.png">
            <a:extLst>
              <a:ext uri="{FF2B5EF4-FFF2-40B4-BE49-F238E27FC236}">
                <a16:creationId xmlns:a16="http://schemas.microsoft.com/office/drawing/2014/main" id="{811F8B20-E321-AFF1-C13A-3A9F61CC67F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>
            <a:extLst>
              <a:ext uri="{FF2B5EF4-FFF2-40B4-BE49-F238E27FC236}">
                <a16:creationId xmlns:a16="http://schemas.microsoft.com/office/drawing/2014/main" id="{EF431ED1-571B-199A-6C81-25CBE65DE735}"/>
              </a:ext>
            </a:extLst>
          </p:cNvPr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Application in Action</a:t>
            </a:r>
            <a:endParaRPr dirty="0"/>
          </a:p>
        </p:txBody>
      </p:sp>
      <p:sp>
        <p:nvSpPr>
          <p:cNvPr id="243" name="Google Shape;243;p22">
            <a:extLst>
              <a:ext uri="{FF2B5EF4-FFF2-40B4-BE49-F238E27FC236}">
                <a16:creationId xmlns:a16="http://schemas.microsoft.com/office/drawing/2014/main" id="{3771A929-D199-450F-CA8B-1E8F460B48A7}"/>
              </a:ext>
            </a:extLst>
          </p:cNvPr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EBCBF3-1676-3BCA-034F-9DC6D73A7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4106" y="1797843"/>
            <a:ext cx="6096002" cy="3262313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1CC8B5-D495-E201-0967-98DF23482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892" y="1797843"/>
            <a:ext cx="5331417" cy="326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43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4" name="Rectangle 27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7" name="Google Shape;267;p24" descr="image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  <a:noFill/>
        </p:spPr>
      </p:pic>
      <p:sp>
        <p:nvSpPr>
          <p:cNvPr id="276" name="Rectangle 27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Google Shape;268;p24"/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i="0" u="none" strike="noStrike" cap="none">
                <a:solidFill>
                  <a:srgbClr val="FFFFFF"/>
                </a:solidFill>
                <a:latin typeface="+mj-lt"/>
                <a:ea typeface="+mj-ea"/>
                <a:cs typeface="+mj-cs"/>
                <a:sym typeface="Poppins"/>
              </a:rPr>
              <a:t>Questions?</a:t>
            </a:r>
            <a:endParaRPr lang="en-US" sz="5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1100051" y="4072043"/>
            <a:ext cx="10058400" cy="12827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2400" b="0" i="0" u="none" strike="noStrike" cap="none">
                <a:solidFill>
                  <a:srgbClr val="FFFFFF"/>
                </a:solidFill>
                <a:sym typeface="Lato"/>
              </a:rPr>
              <a:t>Thank you for your time.</a:t>
            </a:r>
            <a:endParaRPr lang="en-US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575" y="33325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119312"/>
            <a:ext cx="5286375" cy="3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4125" y="2119312"/>
            <a:ext cx="5286375" cy="35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962025" y="2509837"/>
            <a:ext cx="47305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34D399"/>
                </a:solidFill>
                <a:latin typeface="Poppins"/>
                <a:ea typeface="Poppins"/>
                <a:cs typeface="Poppins"/>
                <a:sym typeface="Poppins"/>
              </a:rPr>
              <a:t>The Problem</a:t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962025" y="3157537"/>
            <a:ext cx="450532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Bug tracking is manual, repetitive, and lacks context. Developers waste valuable time:</a:t>
            </a:r>
            <a:endParaRPr dirty="0"/>
          </a:p>
        </p:txBody>
      </p:sp>
      <p:sp>
        <p:nvSpPr>
          <p:cNvPr id="96" name="Google Shape;96;p14"/>
          <p:cNvSpPr txBox="1"/>
          <p:nvPr/>
        </p:nvSpPr>
        <p:spPr>
          <a:xfrm>
            <a:off x="6724650" y="2509837"/>
            <a:ext cx="47305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34D399"/>
                </a:solidFill>
                <a:latin typeface="Poppins"/>
                <a:ea typeface="Poppins"/>
                <a:cs typeface="Poppins"/>
                <a:sym typeface="Poppins"/>
              </a:rPr>
              <a:t>Our Solution</a:t>
            </a:r>
            <a:endParaRPr dirty="0"/>
          </a:p>
        </p:txBody>
      </p:sp>
      <p:sp>
        <p:nvSpPr>
          <p:cNvPr id="97" name="Google Shape;97;p14"/>
          <p:cNvSpPr txBox="1"/>
          <p:nvPr/>
        </p:nvSpPr>
        <p:spPr>
          <a:xfrm>
            <a:off x="6724650" y="3157537"/>
            <a:ext cx="450532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An intelligent bug tracker that uses AI to augment the developer workflow. It provides: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1085850" y="3957637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1200150" y="3957637"/>
            <a:ext cx="4267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Shifting through duplicate issues.</a:t>
            </a:r>
            <a:endParaRPr dirty="0"/>
          </a:p>
        </p:txBody>
      </p:sp>
      <p:sp>
        <p:nvSpPr>
          <p:cNvPr id="100" name="Google Shape;100;p14"/>
          <p:cNvSpPr txBox="1"/>
          <p:nvPr/>
        </p:nvSpPr>
        <p:spPr>
          <a:xfrm>
            <a:off x="1085850" y="4405312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1200150" y="4405312"/>
            <a:ext cx="4267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Manually prioritizing new tickets.</a:t>
            </a:r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1085850" y="4852987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1200150" y="4852987"/>
            <a:ext cx="4267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Searching for resolutions to similar past bugs.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6848475" y="3957637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6962775" y="3957637"/>
            <a:ext cx="4267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Smart suggestions for priority and resolution.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6848475" y="4405312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6962775" y="4405312"/>
            <a:ext cx="4267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Real-time retrieval of similar, resolved issues.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6848475" y="4852987"/>
            <a:ext cx="1143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•</a:t>
            </a:r>
            <a:endParaRPr/>
          </a:p>
        </p:txBody>
      </p:sp>
      <p:sp>
        <p:nvSpPr>
          <p:cNvPr id="109" name="Google Shape;109;p14"/>
          <p:cNvSpPr txBox="1"/>
          <p:nvPr/>
        </p:nvSpPr>
        <p:spPr>
          <a:xfrm>
            <a:off x="6962775" y="4852987"/>
            <a:ext cx="4267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A smarter, context-aware bug creation process.</a:t>
            </a:r>
            <a:endParaRPr/>
          </a:p>
        </p:txBody>
      </p:sp>
      <p:sp>
        <p:nvSpPr>
          <p:cNvPr id="110" name="Google Shape;110;p14"/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Problem &amp; Our Solution</a:t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71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Backend: Built with Spring Boot</a:t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FCE960-9B42-49C1-C6AB-A79CDEF2E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663" y="1466746"/>
            <a:ext cx="9638674" cy="51997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4125" y="1876425"/>
            <a:ext cx="52863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Frontend: Built with React</a:t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 descr="A diagram of a computer&#10;&#10;AI-generated content may be incorrect.">
            <a:extLst>
              <a:ext uri="{FF2B5EF4-FFF2-40B4-BE49-F238E27FC236}">
                <a16:creationId xmlns:a16="http://schemas.microsoft.com/office/drawing/2014/main" id="{04222F1B-3638-F2B3-8A60-DC2D9F735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7420" y="1254232"/>
            <a:ext cx="8890700" cy="47150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4">
          <a:extLst>
            <a:ext uri="{FF2B5EF4-FFF2-40B4-BE49-F238E27FC236}">
              <a16:creationId xmlns:a16="http://schemas.microsoft.com/office/drawing/2014/main" id="{B3D7DD2A-BA7D-E12F-673B-0E61325FA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Google Shape;196;p19">
            <a:extLst>
              <a:ext uri="{FF2B5EF4-FFF2-40B4-BE49-F238E27FC236}">
                <a16:creationId xmlns:a16="http://schemas.microsoft.com/office/drawing/2014/main" id="{7D67945E-1478-C13F-3368-8907292DD4C2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i="0" u="none" strike="noStrike" kern="1200" cap="none">
                <a:solidFill>
                  <a:srgbClr val="FFFFFF"/>
                </a:solidFill>
                <a:latin typeface="+mj-lt"/>
                <a:ea typeface="+mj-ea"/>
                <a:cs typeface="+mj-cs"/>
                <a:sym typeface="Poppins"/>
              </a:rPr>
              <a:t>The "Magic": AI Service (FastAPI)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0" name="Google Shape;190;p19">
            <a:extLst>
              <a:ext uri="{FF2B5EF4-FFF2-40B4-BE49-F238E27FC236}">
                <a16:creationId xmlns:a16="http://schemas.microsoft.com/office/drawing/2014/main" id="{B3012959-45A3-D632-214F-90E175F59D40}"/>
              </a:ext>
            </a:extLst>
          </p:cNvPr>
          <p:cNvSpPr txBox="1"/>
          <p:nvPr/>
        </p:nvSpPr>
        <p:spPr>
          <a:xfrm>
            <a:off x="2190750" y="5105400"/>
            <a:ext cx="8191500" cy="36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5793C57-4F56-A90F-5DE4-C476E0F9F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29679"/>
          <a:stretch>
            <a:fillRect/>
          </a:stretch>
        </p:blipFill>
        <p:spPr>
          <a:xfrm>
            <a:off x="4216526" y="914400"/>
            <a:ext cx="7772400" cy="455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8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se-up of a blue surface&#10;&#10;AI-generated content may be incorrect.">
            <a:extLst>
              <a:ext uri="{FF2B5EF4-FFF2-40B4-BE49-F238E27FC236}">
                <a16:creationId xmlns:a16="http://schemas.microsoft.com/office/drawing/2014/main" id="{98A5D21D-34F5-7994-0AFD-61EDA76E784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00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2123E2-9EF8-EFA4-FB30-21613FF66CF4}"/>
              </a:ext>
            </a:extLst>
          </p:cNvPr>
          <p:cNvSpPr txBox="1"/>
          <p:nvPr/>
        </p:nvSpPr>
        <p:spPr>
          <a:xfrm>
            <a:off x="1071796" y="3934679"/>
            <a:ext cx="6100996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☸️ Containerization &amp; Deployment</a:t>
            </a:r>
            <a:endParaRPr lang="en-US" b="1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Application containerized using </a:t>
            </a:r>
            <a:r>
              <a:rPr lang="en-US" b="1" dirty="0">
                <a:solidFill>
                  <a:schemeClr val="bg1"/>
                </a:solidFill>
              </a:rPr>
              <a:t>Docker</a:t>
            </a:r>
            <a:endParaRPr lang="en-US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Deployed via </a:t>
            </a:r>
            <a:r>
              <a:rPr lang="en-US" b="1" dirty="0">
                <a:solidFill>
                  <a:schemeClr val="bg1"/>
                </a:solidFill>
              </a:rPr>
              <a:t>Kubernetes YAML files</a:t>
            </a:r>
            <a:r>
              <a:rPr lang="en-US" dirty="0">
                <a:solidFill>
                  <a:schemeClr val="bg1"/>
                </a:solidFill>
              </a:rPr>
              <a:t> for:</a:t>
            </a:r>
            <a:endParaRPr lang="en-US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Pod configuration &amp; scaling</a:t>
            </a:r>
            <a:endParaRPr lang="en-US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Service exposure and ingress</a:t>
            </a:r>
            <a:endParaRPr lang="en-US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Resource limits and health checks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id="{2564A890-1121-84A1-F560-DD6B1A1F5E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2439641"/>
              </p:ext>
            </p:extLst>
          </p:nvPr>
        </p:nvGraphicFramePr>
        <p:xfrm>
          <a:off x="838200" y="1319134"/>
          <a:ext cx="10515600" cy="4857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9579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762000" y="571500"/>
            <a:ext cx="500062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Full-Stack System Architecture</a:t>
            </a:r>
            <a:endParaRPr dirty="0"/>
          </a:p>
        </p:txBody>
      </p:sp>
      <p:sp>
        <p:nvSpPr>
          <p:cNvPr id="118" name="Google Shape;118;p15"/>
          <p:cNvSpPr/>
          <p:nvPr/>
        </p:nvSpPr>
        <p:spPr>
          <a:xfrm>
            <a:off x="571500" y="571500"/>
            <a:ext cx="57150" cy="11430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571500" y="3597088"/>
            <a:ext cx="6402737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8C365759-8F52-DF6F-2665-11E4A0619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775" y="809116"/>
            <a:ext cx="7772400" cy="53795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5E0AE-DEED-8BFA-B448-05C117113F00}"/>
              </a:ext>
            </a:extLst>
          </p:cNvPr>
          <p:cNvSpPr/>
          <p:nvPr/>
        </p:nvSpPr>
        <p:spPr>
          <a:xfrm>
            <a:off x="0" y="0"/>
            <a:ext cx="12192000" cy="1524000"/>
          </a:xfrm>
          <a:prstGeom prst="rect">
            <a:avLst/>
          </a:prstGeom>
          <a:solidFill>
            <a:srgbClr val="1E3A8A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5A7C3-79AA-3A66-B8E0-A69FAD8325C9}"/>
              </a:ext>
            </a:extLst>
          </p:cNvPr>
          <p:cNvSpPr txBox="1"/>
          <p:nvPr/>
        </p:nvSpPr>
        <p:spPr>
          <a:xfrm>
            <a:off x="635000" y="381000"/>
            <a:ext cx="10922000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3600" b="1" dirty="0">
                <a:solidFill>
                  <a:srgbClr val="FFFFFF"/>
                </a:solidFill>
                <a:latin typeface="Calibri" panose="020F0502020204030204" pitchFamily="34" charset="0"/>
              </a:rPr>
              <a:t>Connecting GCP to Databricks Medallion Lakehouse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267FE5-74B3-C5AE-F3C9-5BB6532DCF53}"/>
              </a:ext>
            </a:extLst>
          </p:cNvPr>
          <p:cNvSpPr txBox="1"/>
          <p:nvPr/>
        </p:nvSpPr>
        <p:spPr>
          <a:xfrm>
            <a:off x="635000" y="952500"/>
            <a:ext cx="10922000" cy="33855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600">
                <a:solidFill>
                  <a:srgbClr val="FFFFFF"/>
                </a:solidFill>
                <a:latin typeface="Calibri" panose="020F0502020204030204" pitchFamily="34" charset="0"/>
              </a:rPr>
              <a:t>Modern Data Engineering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D4F5CB-9A13-277A-86CC-0580B7CACEC9}"/>
              </a:ext>
            </a:extLst>
          </p:cNvPr>
          <p:cNvSpPr/>
          <p:nvPr/>
        </p:nvSpPr>
        <p:spPr>
          <a:xfrm>
            <a:off x="2781300" y="2144734"/>
            <a:ext cx="1016000" cy="1016000"/>
          </a:xfrm>
          <a:prstGeom prst="rect">
            <a:avLst/>
          </a:prstGeom>
          <a:solidFill>
            <a:srgbClr val="4285F4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EBBB50-E55E-A8F4-1894-2C686C4992BD}"/>
              </a:ext>
            </a:extLst>
          </p:cNvPr>
          <p:cNvSpPr txBox="1"/>
          <p:nvPr/>
        </p:nvSpPr>
        <p:spPr>
          <a:xfrm>
            <a:off x="2527300" y="2322847"/>
            <a:ext cx="1524000" cy="73866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Google Cloud
</a:t>
            </a:r>
          </a:p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Storage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B70C4F-A23E-08E7-244E-FBA9B6A6EE5B}"/>
              </a:ext>
            </a:extLst>
          </p:cNvPr>
          <p:cNvSpPr/>
          <p:nvPr/>
        </p:nvSpPr>
        <p:spPr>
          <a:xfrm>
            <a:off x="4940300" y="2131747"/>
            <a:ext cx="1016000" cy="1016000"/>
          </a:xfrm>
          <a:prstGeom prst="rect">
            <a:avLst/>
          </a:prstGeom>
          <a:solidFill>
            <a:srgbClr val="FF3621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D71395-44AC-5EF4-11B7-E2A4D789BA2F}"/>
              </a:ext>
            </a:extLst>
          </p:cNvPr>
          <p:cNvSpPr txBox="1"/>
          <p:nvPr/>
        </p:nvSpPr>
        <p:spPr>
          <a:xfrm>
            <a:off x="4686300" y="2270415"/>
            <a:ext cx="1524000" cy="73866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Databricks
</a:t>
            </a:r>
          </a:p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Platform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BA2249-A0F4-45F8-75BA-FC79F9B0B39E}"/>
              </a:ext>
            </a:extLst>
          </p:cNvPr>
          <p:cNvSpPr/>
          <p:nvPr/>
        </p:nvSpPr>
        <p:spPr>
          <a:xfrm>
            <a:off x="7289800" y="2144734"/>
            <a:ext cx="1016000" cy="1016000"/>
          </a:xfrm>
          <a:prstGeom prst="rect">
            <a:avLst/>
          </a:prstGeom>
          <a:solidFill>
            <a:srgbClr val="00A4E4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97CDED-C188-CB99-87F4-567BCC41387F}"/>
              </a:ext>
            </a:extLst>
          </p:cNvPr>
          <p:cNvSpPr txBox="1"/>
          <p:nvPr/>
        </p:nvSpPr>
        <p:spPr>
          <a:xfrm>
            <a:off x="7067550" y="2257906"/>
            <a:ext cx="1524000" cy="73866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Delta Lake
</a:t>
            </a:r>
          </a:p>
          <a:p>
            <a:pPr algn="ctr"/>
            <a:r>
              <a:rPr lang="en-US" sz="1400" b="1" dirty="0">
                <a:solidFill>
                  <a:srgbClr val="1E293B"/>
                </a:solidFill>
                <a:latin typeface="Calibri" panose="020F0502020204030204" pitchFamily="34" charset="0"/>
              </a:rPr>
              <a:t>Format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817D67-55FD-C6C4-4A87-07FD4E26FA1E}"/>
              </a:ext>
            </a:extLst>
          </p:cNvPr>
          <p:cNvSpPr/>
          <p:nvPr/>
        </p:nvSpPr>
        <p:spPr>
          <a:xfrm>
            <a:off x="1524000" y="4469140"/>
            <a:ext cx="1397000" cy="1430526"/>
          </a:xfrm>
          <a:prstGeom prst="rect">
            <a:avLst/>
          </a:prstGeom>
          <a:solidFill>
            <a:srgbClr val="CD7F32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0C6AD-313D-3464-9A77-B345CC5E33F8}"/>
              </a:ext>
            </a:extLst>
          </p:cNvPr>
          <p:cNvSpPr txBox="1"/>
          <p:nvPr/>
        </p:nvSpPr>
        <p:spPr>
          <a:xfrm>
            <a:off x="1638300" y="4752799"/>
            <a:ext cx="1143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alibri" panose="020F0502020204030204" pitchFamily="34" charset="0"/>
              </a:rPr>
              <a:t>Bronze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DF51E7-CA8D-6556-70D1-29D0A98AD4B5}"/>
              </a:ext>
            </a:extLst>
          </p:cNvPr>
          <p:cNvSpPr txBox="1"/>
          <p:nvPr/>
        </p:nvSpPr>
        <p:spPr>
          <a:xfrm>
            <a:off x="1651000" y="5203122"/>
            <a:ext cx="11430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Raw Data</a:t>
            </a:r>
          </a:p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Ingestion Layer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76D9A1-6BE1-0CDD-B2DC-D7F527965067}"/>
              </a:ext>
            </a:extLst>
          </p:cNvPr>
          <p:cNvSpPr/>
          <p:nvPr/>
        </p:nvSpPr>
        <p:spPr>
          <a:xfrm>
            <a:off x="4699000" y="4407416"/>
            <a:ext cx="1397000" cy="1778000"/>
          </a:xfrm>
          <a:prstGeom prst="rect">
            <a:avLst/>
          </a:prstGeom>
          <a:solidFill>
            <a:srgbClr val="C0C0C0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73A30-8188-56BC-4D6A-7871C94A5732}"/>
              </a:ext>
            </a:extLst>
          </p:cNvPr>
          <p:cNvSpPr txBox="1"/>
          <p:nvPr/>
        </p:nvSpPr>
        <p:spPr>
          <a:xfrm>
            <a:off x="4921250" y="4526002"/>
            <a:ext cx="1143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 panose="020F0502020204030204" pitchFamily="34" charset="0"/>
              </a:rPr>
              <a:t>Silver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AD43A0-D35E-27C5-94B6-C1A6E82D289A}"/>
              </a:ext>
            </a:extLst>
          </p:cNvPr>
          <p:cNvSpPr txBox="1"/>
          <p:nvPr/>
        </p:nvSpPr>
        <p:spPr>
          <a:xfrm>
            <a:off x="4826000" y="5184403"/>
            <a:ext cx="11430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Cleaned &amp;</a:t>
            </a:r>
          </a:p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Validated 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7EFAB9-2089-C54E-1B3F-9E45ECF7C9DE}"/>
              </a:ext>
            </a:extLst>
          </p:cNvPr>
          <p:cNvSpPr/>
          <p:nvPr/>
        </p:nvSpPr>
        <p:spPr>
          <a:xfrm>
            <a:off x="7874000" y="4377622"/>
            <a:ext cx="1397000" cy="1778000"/>
          </a:xfrm>
          <a:prstGeom prst="rect">
            <a:avLst/>
          </a:prstGeom>
          <a:solidFill>
            <a:srgbClr val="FFD700"/>
          </a:solidFill>
          <a:ln w="19050" cap="flat" cmpd="sng" algn="ctr">
            <a:noFill/>
            <a:prstDash val="solid"/>
            <a:miter lim="800000"/>
          </a:ln>
          <a:effectLst>
            <a:prstShdw prst="shdw2" dist="107763" dir="18900000">
              <a:scrgbClr r="0" g="0" b="0">
                <a:alpha val="50000"/>
              </a:scrgbClr>
            </a:prstShdw>
          </a:effectLst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4AC2F4-EBEC-458E-F6B4-B18F75BE80C2}"/>
              </a:ext>
            </a:extLst>
          </p:cNvPr>
          <p:cNvSpPr txBox="1"/>
          <p:nvPr/>
        </p:nvSpPr>
        <p:spPr>
          <a:xfrm>
            <a:off x="8001000" y="4611540"/>
            <a:ext cx="1143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alibri" panose="020F0502020204030204" pitchFamily="34" charset="0"/>
              </a:rPr>
              <a:t>Gold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3149C3-6534-DFDF-EECA-9E560C025671}"/>
              </a:ext>
            </a:extLst>
          </p:cNvPr>
          <p:cNvSpPr txBox="1"/>
          <p:nvPr/>
        </p:nvSpPr>
        <p:spPr>
          <a:xfrm>
            <a:off x="8001000" y="5122131"/>
            <a:ext cx="11430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Business-Ready</a:t>
            </a:r>
          </a:p>
          <a:p>
            <a:pPr algn="ctr"/>
            <a:r>
              <a:rPr lang="en-US" sz="1100" dirty="0">
                <a:solidFill>
                  <a:srgbClr val="FFFFFF"/>
                </a:solidFill>
                <a:latin typeface="Calibri" panose="020F0502020204030204" pitchFamily="34" charset="0"/>
              </a:rPr>
              <a:t>Analytics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70F666-ABF7-1CDB-40E2-48E75B7A283E}"/>
              </a:ext>
            </a:extLst>
          </p:cNvPr>
          <p:cNvSpPr/>
          <p:nvPr/>
        </p:nvSpPr>
        <p:spPr>
          <a:xfrm>
            <a:off x="0" y="8636000"/>
            <a:ext cx="12192000" cy="762000"/>
          </a:xfrm>
          <a:prstGeom prst="rect">
            <a:avLst/>
          </a:prstGeom>
          <a:solidFill>
            <a:srgbClr val="1E293B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41A7A-D5F3-D0AB-2449-773B1F975117}"/>
              </a:ext>
            </a:extLst>
          </p:cNvPr>
          <p:cNvSpPr txBox="1"/>
          <p:nvPr/>
        </p:nvSpPr>
        <p:spPr>
          <a:xfrm>
            <a:off x="635000" y="8826500"/>
            <a:ext cx="5080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200">
                <a:solidFill>
                  <a:srgbClr val="94A3B8"/>
                </a:solidFill>
                <a:latin typeface="Calibri" panose="020F0502020204030204" pitchFamily="34" charset="0"/>
              </a:rPr>
              <a:t>Data Engineering Architecture | 2024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AA645A0-7250-6D30-E609-476E30C93BF6}"/>
              </a:ext>
            </a:extLst>
          </p:cNvPr>
          <p:cNvSpPr txBox="1"/>
          <p:nvPr/>
        </p:nvSpPr>
        <p:spPr>
          <a:xfrm>
            <a:off x="11176000" y="8826500"/>
            <a:ext cx="762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94A3B8"/>
                </a:solidFill>
                <a:latin typeface="Calibri" panose="020F0502020204030204" pitchFamily="34" charset="0"/>
              </a:rPr>
              <a:t>1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1C06E90-D298-D434-4BF0-13B7B4712A0A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4051300" y="2639747"/>
            <a:ext cx="635000" cy="52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6C5BFF-C258-98DC-F4AC-E1C2FAB93D2C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6210300" y="2627238"/>
            <a:ext cx="857250" cy="125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E001A5-CE82-EACF-79FA-EB1ECEDA8693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2222500" y="3160734"/>
            <a:ext cx="5575300" cy="13084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0539301-C685-C026-1C93-85050C20BE91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2921000" y="5184403"/>
            <a:ext cx="1778000" cy="112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E085718-8D71-64C4-0961-B53A81F91029}"/>
              </a:ext>
            </a:extLst>
          </p:cNvPr>
          <p:cNvCxnSpPr>
            <a:stCxn id="19" idx="3"/>
            <a:endCxn id="24" idx="1"/>
          </p:cNvCxnSpPr>
          <p:nvPr/>
        </p:nvCxnSpPr>
        <p:spPr>
          <a:xfrm flipV="1">
            <a:off x="6096000" y="5266622"/>
            <a:ext cx="1778000" cy="297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585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/>
          <p:cNvSpPr txBox="1"/>
          <p:nvPr/>
        </p:nvSpPr>
        <p:spPr>
          <a:xfrm>
            <a:off x="762000" y="571500"/>
            <a:ext cx="11401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Application in Action</a:t>
            </a:r>
            <a:endParaRPr dirty="0"/>
          </a:p>
        </p:txBody>
      </p:sp>
      <p:sp>
        <p:nvSpPr>
          <p:cNvPr id="243" name="Google Shape;243;p22"/>
          <p:cNvSpPr/>
          <p:nvPr/>
        </p:nvSpPr>
        <p:spPr>
          <a:xfrm>
            <a:off x="571500" y="571500"/>
            <a:ext cx="57150" cy="57150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3EF9CE-4739-D07F-7CB0-BA7BE5EA5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200" y="1143000"/>
            <a:ext cx="8869104" cy="47463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8336</TotalTime>
  <Words>279</Words>
  <Application>Microsoft Macintosh PowerPoint</Application>
  <PresentationFormat>Widescreen</PresentationFormat>
  <Paragraphs>67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Lato</vt:lpstr>
      <vt:lpstr>Poppins</vt:lpstr>
      <vt:lpstr>Office Theme</vt:lpstr>
      <vt:lpstr>AI-Enhanced Bug Tracking Platform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Divya Vemula</dc:creator>
  <cp:lastModifiedBy>Divya Vemula</cp:lastModifiedBy>
  <cp:revision>15</cp:revision>
  <dcterms:created xsi:type="dcterms:W3CDTF">2025-11-11T20:20:44Z</dcterms:created>
  <dcterms:modified xsi:type="dcterms:W3CDTF">2025-11-17T16:20:16Z</dcterms:modified>
</cp:coreProperties>
</file>

<file path=docProps/thumbnail.jpeg>
</file>